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56" r:id="rId5"/>
    <p:sldId id="456" r:id="rId6"/>
    <p:sldId id="466" r:id="rId7"/>
    <p:sldId id="462" r:id="rId8"/>
    <p:sldId id="458" r:id="rId9"/>
    <p:sldId id="463" r:id="rId10"/>
    <p:sldId id="459" r:id="rId11"/>
    <p:sldId id="464" r:id="rId12"/>
    <p:sldId id="460" r:id="rId13"/>
    <p:sldId id="465" r:id="rId14"/>
    <p:sldId id="461" r:id="rId15"/>
    <p:sldId id="400" r:id="rId16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dding, Chad" initials="MC" lastIdx="1" clrIdx="0">
    <p:extLst>
      <p:ext uri="{19B8F6BF-5375-455C-9EA6-DF929625EA0E}">
        <p15:presenceInfo xmlns:p15="http://schemas.microsoft.com/office/powerpoint/2012/main" userId="S-1-5-21-111288279-36659543-794563710-15881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311"/>
    <p:restoredTop sz="94808"/>
  </p:normalViewPr>
  <p:slideViewPr>
    <p:cSldViewPr>
      <p:cViewPr varScale="1">
        <p:scale>
          <a:sx n="121" d="100"/>
          <a:sy n="121" d="100"/>
        </p:scale>
        <p:origin x="184" y="21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626F20-1384-5E4B-82CD-DD55F7A0587F}" type="doc">
      <dgm:prSet loTypeId="urn:microsoft.com/office/officeart/2008/layout/CircularPictureCallou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0799D4-2F32-4947-832A-061C7FDC723B}">
      <dgm:prSet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Dhyan</a:t>
          </a:r>
          <a:r>
            <a:rPr lang="en-US" dirty="0">
              <a:solidFill>
                <a:schemeClr val="tx1"/>
              </a:solidFill>
            </a:rPr>
            <a:t> Shah</a:t>
          </a:r>
        </a:p>
      </dgm:t>
    </dgm:pt>
    <dgm:pt modelId="{1CF2F4EC-0581-6E41-A643-C1B7EAEDCF32}" type="sibTrans" cxnId="{8D89F301-54B9-5A4B-AE1A-E9471ACEC5A8}">
      <dgm:prSet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63F0C3B-E206-4D43-B5BF-B1B45599FF33}" type="parTrans" cxnId="{8D89F301-54B9-5A4B-AE1A-E9471ACEC5A8}">
      <dgm:prSet/>
      <dgm:spPr/>
      <dgm:t>
        <a:bodyPr/>
        <a:lstStyle/>
        <a:p>
          <a:endParaRPr lang="en-US"/>
        </a:p>
      </dgm:t>
    </dgm:pt>
    <dgm:pt modelId="{89C5D7A8-6112-1841-9092-49666C9EE5AC}" type="pres">
      <dgm:prSet presAssocID="{4E626F20-1384-5E4B-82CD-DD55F7A0587F}" presName="Name0" presStyleCnt="0">
        <dgm:presLayoutVars>
          <dgm:chMax val="7"/>
          <dgm:chPref val="7"/>
          <dgm:dir/>
        </dgm:presLayoutVars>
      </dgm:prSet>
      <dgm:spPr/>
    </dgm:pt>
    <dgm:pt modelId="{EEEB79A5-D7AB-A748-B1B2-AD239E8A2A83}" type="pres">
      <dgm:prSet presAssocID="{4E626F20-1384-5E4B-82CD-DD55F7A0587F}" presName="Name1" presStyleCnt="0"/>
      <dgm:spPr/>
    </dgm:pt>
    <dgm:pt modelId="{EBCB4930-0B5F-6542-BA23-8584C8E59BCB}" type="pres">
      <dgm:prSet presAssocID="{1CF2F4EC-0581-6E41-A643-C1B7EAEDCF32}" presName="picture_1" presStyleCnt="0"/>
      <dgm:spPr/>
    </dgm:pt>
    <dgm:pt modelId="{2938D469-686F-F544-B370-142DBD3BC682}" type="pres">
      <dgm:prSet presAssocID="{1CF2F4EC-0581-6E41-A643-C1B7EAEDCF32}" presName="pictureRepeatNode" presStyleLbl="alignImgPlace1" presStyleIdx="0" presStyleCnt="1" custLinFactNeighborX="-39737" custLinFactNeighborY="-24453"/>
      <dgm:spPr/>
    </dgm:pt>
    <dgm:pt modelId="{15F71FB6-9986-5A43-B69E-76964DD2F7FD}" type="pres">
      <dgm:prSet presAssocID="{7A0799D4-2F32-4947-832A-061C7FDC723B}" presName="text_1" presStyleLbl="node1" presStyleIdx="0" presStyleCnt="0" custScaleX="151334" custLinFactNeighborX="-59561" custLinFactNeighborY="77262">
        <dgm:presLayoutVars>
          <dgm:bulletEnabled val="1"/>
        </dgm:presLayoutVars>
      </dgm:prSet>
      <dgm:spPr/>
    </dgm:pt>
  </dgm:ptLst>
  <dgm:cxnLst>
    <dgm:cxn modelId="{8D89F301-54B9-5A4B-AE1A-E9471ACEC5A8}" srcId="{4E626F20-1384-5E4B-82CD-DD55F7A0587F}" destId="{7A0799D4-2F32-4947-832A-061C7FDC723B}" srcOrd="0" destOrd="0" parTransId="{663F0C3B-E206-4D43-B5BF-B1B45599FF33}" sibTransId="{1CF2F4EC-0581-6E41-A643-C1B7EAEDCF32}"/>
    <dgm:cxn modelId="{1AF12E55-1975-DB42-9BE9-7B797EEF3B5B}" type="presOf" srcId="{7A0799D4-2F32-4947-832A-061C7FDC723B}" destId="{15F71FB6-9986-5A43-B69E-76964DD2F7FD}" srcOrd="0" destOrd="0" presId="urn:microsoft.com/office/officeart/2008/layout/CircularPictureCallout"/>
    <dgm:cxn modelId="{4A4983DA-3119-7E45-94F5-1AF94E549366}" type="presOf" srcId="{4E626F20-1384-5E4B-82CD-DD55F7A0587F}" destId="{89C5D7A8-6112-1841-9092-49666C9EE5AC}" srcOrd="0" destOrd="0" presId="urn:microsoft.com/office/officeart/2008/layout/CircularPictureCallout"/>
    <dgm:cxn modelId="{6C3AFFFA-810B-924B-AA99-C1CB16A948B0}" type="presOf" srcId="{1CF2F4EC-0581-6E41-A643-C1B7EAEDCF32}" destId="{2938D469-686F-F544-B370-142DBD3BC682}" srcOrd="0" destOrd="0" presId="urn:microsoft.com/office/officeart/2008/layout/CircularPictureCallout"/>
    <dgm:cxn modelId="{467B7150-13E3-5D4F-9E76-7E0DCD7C4FE6}" type="presParOf" srcId="{89C5D7A8-6112-1841-9092-49666C9EE5AC}" destId="{EEEB79A5-D7AB-A748-B1B2-AD239E8A2A83}" srcOrd="0" destOrd="0" presId="urn:microsoft.com/office/officeart/2008/layout/CircularPictureCallout"/>
    <dgm:cxn modelId="{4AC59A8F-74B4-9F4A-A97B-CC07EC4D47F4}" type="presParOf" srcId="{EEEB79A5-D7AB-A748-B1B2-AD239E8A2A83}" destId="{EBCB4930-0B5F-6542-BA23-8584C8E59BCB}" srcOrd="0" destOrd="0" presId="urn:microsoft.com/office/officeart/2008/layout/CircularPictureCallout"/>
    <dgm:cxn modelId="{2B348A7F-717E-3548-98B7-DE697F986A45}" type="presParOf" srcId="{EBCB4930-0B5F-6542-BA23-8584C8E59BCB}" destId="{2938D469-686F-F544-B370-142DBD3BC682}" srcOrd="0" destOrd="0" presId="urn:microsoft.com/office/officeart/2008/layout/CircularPictureCallout"/>
    <dgm:cxn modelId="{EFCEAC38-0266-C14F-8AE7-BA8599D1AFE9}" type="presParOf" srcId="{EEEB79A5-D7AB-A748-B1B2-AD239E8A2A83}" destId="{15F71FB6-9986-5A43-B69E-76964DD2F7FD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626F20-1384-5E4B-82CD-DD55F7A0587F}" type="doc">
      <dgm:prSet loTypeId="urn:microsoft.com/office/officeart/2008/layout/CircularPictureCallou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0799D4-2F32-4947-832A-061C7FDC723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Chandler Vaughn</a:t>
          </a:r>
        </a:p>
      </dgm:t>
    </dgm:pt>
    <dgm:pt modelId="{1CF2F4EC-0581-6E41-A643-C1B7EAEDCF32}" type="sibTrans" cxnId="{8D89F301-54B9-5A4B-AE1A-E9471ACEC5A8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63F0C3B-E206-4D43-B5BF-B1B45599FF33}" type="parTrans" cxnId="{8D89F301-54B9-5A4B-AE1A-E9471ACEC5A8}">
      <dgm:prSet/>
      <dgm:spPr/>
      <dgm:t>
        <a:bodyPr/>
        <a:lstStyle/>
        <a:p>
          <a:endParaRPr lang="en-US"/>
        </a:p>
      </dgm:t>
    </dgm:pt>
    <dgm:pt modelId="{89C5D7A8-6112-1841-9092-49666C9EE5AC}" type="pres">
      <dgm:prSet presAssocID="{4E626F20-1384-5E4B-82CD-DD55F7A0587F}" presName="Name0" presStyleCnt="0">
        <dgm:presLayoutVars>
          <dgm:chMax val="7"/>
          <dgm:chPref val="7"/>
          <dgm:dir/>
        </dgm:presLayoutVars>
      </dgm:prSet>
      <dgm:spPr/>
    </dgm:pt>
    <dgm:pt modelId="{EEEB79A5-D7AB-A748-B1B2-AD239E8A2A83}" type="pres">
      <dgm:prSet presAssocID="{4E626F20-1384-5E4B-82CD-DD55F7A0587F}" presName="Name1" presStyleCnt="0"/>
      <dgm:spPr/>
    </dgm:pt>
    <dgm:pt modelId="{EBCB4930-0B5F-6542-BA23-8584C8E59BCB}" type="pres">
      <dgm:prSet presAssocID="{1CF2F4EC-0581-6E41-A643-C1B7EAEDCF32}" presName="picture_1" presStyleCnt="0"/>
      <dgm:spPr/>
    </dgm:pt>
    <dgm:pt modelId="{2938D469-686F-F544-B370-142DBD3BC682}" type="pres">
      <dgm:prSet presAssocID="{1CF2F4EC-0581-6E41-A643-C1B7EAEDCF32}" presName="pictureRepeatNode" presStyleLbl="alignImgPlace1" presStyleIdx="0" presStyleCnt="1" custLinFactNeighborX="-39737" custLinFactNeighborY="-24453"/>
      <dgm:spPr/>
    </dgm:pt>
    <dgm:pt modelId="{15F71FB6-9986-5A43-B69E-76964DD2F7FD}" type="pres">
      <dgm:prSet presAssocID="{7A0799D4-2F32-4947-832A-061C7FDC723B}" presName="text_1" presStyleLbl="node1" presStyleIdx="0" presStyleCnt="0" custScaleX="202262" custLinFactNeighborX="-55119" custLinFactNeighborY="72685">
        <dgm:presLayoutVars>
          <dgm:bulletEnabled val="1"/>
        </dgm:presLayoutVars>
      </dgm:prSet>
      <dgm:spPr/>
    </dgm:pt>
  </dgm:ptLst>
  <dgm:cxnLst>
    <dgm:cxn modelId="{8D89F301-54B9-5A4B-AE1A-E9471ACEC5A8}" srcId="{4E626F20-1384-5E4B-82CD-DD55F7A0587F}" destId="{7A0799D4-2F32-4947-832A-061C7FDC723B}" srcOrd="0" destOrd="0" parTransId="{663F0C3B-E206-4D43-B5BF-B1B45599FF33}" sibTransId="{1CF2F4EC-0581-6E41-A643-C1B7EAEDCF32}"/>
    <dgm:cxn modelId="{1AF12E55-1975-DB42-9BE9-7B797EEF3B5B}" type="presOf" srcId="{7A0799D4-2F32-4947-832A-061C7FDC723B}" destId="{15F71FB6-9986-5A43-B69E-76964DD2F7FD}" srcOrd="0" destOrd="0" presId="urn:microsoft.com/office/officeart/2008/layout/CircularPictureCallout"/>
    <dgm:cxn modelId="{4A4983DA-3119-7E45-94F5-1AF94E549366}" type="presOf" srcId="{4E626F20-1384-5E4B-82CD-DD55F7A0587F}" destId="{89C5D7A8-6112-1841-9092-49666C9EE5AC}" srcOrd="0" destOrd="0" presId="urn:microsoft.com/office/officeart/2008/layout/CircularPictureCallout"/>
    <dgm:cxn modelId="{6C3AFFFA-810B-924B-AA99-C1CB16A948B0}" type="presOf" srcId="{1CF2F4EC-0581-6E41-A643-C1B7EAEDCF32}" destId="{2938D469-686F-F544-B370-142DBD3BC682}" srcOrd="0" destOrd="0" presId="urn:microsoft.com/office/officeart/2008/layout/CircularPictureCallout"/>
    <dgm:cxn modelId="{467B7150-13E3-5D4F-9E76-7E0DCD7C4FE6}" type="presParOf" srcId="{89C5D7A8-6112-1841-9092-49666C9EE5AC}" destId="{EEEB79A5-D7AB-A748-B1B2-AD239E8A2A83}" srcOrd="0" destOrd="0" presId="urn:microsoft.com/office/officeart/2008/layout/CircularPictureCallout"/>
    <dgm:cxn modelId="{4AC59A8F-74B4-9F4A-A97B-CC07EC4D47F4}" type="presParOf" srcId="{EEEB79A5-D7AB-A748-B1B2-AD239E8A2A83}" destId="{EBCB4930-0B5F-6542-BA23-8584C8E59BCB}" srcOrd="0" destOrd="0" presId="urn:microsoft.com/office/officeart/2008/layout/CircularPictureCallout"/>
    <dgm:cxn modelId="{2B348A7F-717E-3548-98B7-DE697F986A45}" type="presParOf" srcId="{EBCB4930-0B5F-6542-BA23-8584C8E59BCB}" destId="{2938D469-686F-F544-B370-142DBD3BC682}" srcOrd="0" destOrd="0" presId="urn:microsoft.com/office/officeart/2008/layout/CircularPictureCallout"/>
    <dgm:cxn modelId="{EFCEAC38-0266-C14F-8AE7-BA8599D1AFE9}" type="presParOf" srcId="{EEEB79A5-D7AB-A748-B1B2-AD239E8A2A83}" destId="{15F71FB6-9986-5A43-B69E-76964DD2F7FD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38D469-686F-F544-B370-142DBD3BC682}">
      <dsp:nvSpPr>
        <dsp:cNvPr id="0" name=""/>
        <dsp:cNvSpPr/>
      </dsp:nvSpPr>
      <dsp:spPr>
        <a:xfrm>
          <a:off x="174382" y="76194"/>
          <a:ext cx="1699139" cy="1699139"/>
        </a:xfrm>
        <a:prstGeom prst="ellipse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F71FB6-9986-5A43-B69E-76964DD2F7FD}">
      <dsp:nvSpPr>
        <dsp:cNvPr id="0" name=""/>
        <dsp:cNvSpPr/>
      </dsp:nvSpPr>
      <dsp:spPr>
        <a:xfrm>
          <a:off x="228603" y="1827148"/>
          <a:ext cx="1645680" cy="56071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>
              <a:solidFill>
                <a:schemeClr val="tx1"/>
              </a:solidFill>
            </a:rPr>
            <a:t>Dhyan</a:t>
          </a:r>
          <a:r>
            <a:rPr lang="en-US" sz="2700" kern="1200" dirty="0">
              <a:solidFill>
                <a:schemeClr val="tx1"/>
              </a:solidFill>
            </a:rPr>
            <a:t> Shah</a:t>
          </a:r>
        </a:p>
      </dsp:txBody>
      <dsp:txXfrm>
        <a:off x="228603" y="1827148"/>
        <a:ext cx="1645680" cy="5607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38D469-686F-F544-B370-142DBD3BC682}">
      <dsp:nvSpPr>
        <dsp:cNvPr id="0" name=""/>
        <dsp:cNvSpPr/>
      </dsp:nvSpPr>
      <dsp:spPr>
        <a:xfrm>
          <a:off x="174382" y="76194"/>
          <a:ext cx="1699139" cy="169913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F71FB6-9986-5A43-B69E-76964DD2F7FD}">
      <dsp:nvSpPr>
        <dsp:cNvPr id="0" name=""/>
        <dsp:cNvSpPr/>
      </dsp:nvSpPr>
      <dsp:spPr>
        <a:xfrm>
          <a:off x="0" y="1801484"/>
          <a:ext cx="2199496" cy="56071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Chandler Vaughn</a:t>
          </a:r>
        </a:p>
      </dsp:txBody>
      <dsp:txXfrm>
        <a:off x="0" y="1801484"/>
        <a:ext cx="2199496" cy="5607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1415B4-81E4-4AC4-90AB-397CCE382C1C}" type="datetimeFigureOut">
              <a:rPr lang="en-US" smtClean="0"/>
              <a:t>3/20/20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FE75A-7B47-4FA7-A494-913BA8B69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42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FE75A-7B47-4FA7-A494-913BA8B691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637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66509" y="347979"/>
            <a:ext cx="7610981" cy="883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68199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76200">
            <a:solidFill>
              <a:srgbClr val="354C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9144000" cy="304800"/>
          </a:xfrm>
          <a:custGeom>
            <a:avLst/>
            <a:gdLst/>
            <a:ahLst/>
            <a:cxnLst/>
            <a:rect l="l" t="t" r="r" b="b"/>
            <a:pathLst>
              <a:path w="9144000" h="304800">
                <a:moveTo>
                  <a:pt x="0" y="304800"/>
                </a:moveTo>
                <a:lnTo>
                  <a:pt x="9144000" y="304800"/>
                </a:lnTo>
                <a:lnTo>
                  <a:pt x="91440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354C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5435" y="439420"/>
            <a:ext cx="8013129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230" y="2623270"/>
            <a:ext cx="9125539" cy="2154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tiff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tiff"/><Relationship Id="rId5" Type="http://schemas.openxmlformats.org/officeDocument/2006/relationships/image" Target="../media/image18.png"/><Relationship Id="rId4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2150" y="2825750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400" y="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4800" y="6400800"/>
            <a:ext cx="1765300" cy="1524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4540" y="1987666"/>
            <a:ext cx="73888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Initial Project Presentation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36E01FBF-E0A7-439B-BA58-3ED0B82BB7FE}"/>
              </a:ext>
            </a:extLst>
          </p:cNvPr>
          <p:cNvSpPr txBox="1">
            <a:spLocks/>
          </p:cNvSpPr>
          <p:nvPr/>
        </p:nvSpPr>
        <p:spPr>
          <a:xfrm>
            <a:off x="764540" y="2894444"/>
            <a:ext cx="2740660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35560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kern="0" spc="-5" dirty="0" err="1"/>
              <a:t>Dhyan</a:t>
            </a:r>
            <a:r>
              <a:rPr lang="en-US" sz="2400" kern="0" spc="-5" dirty="0"/>
              <a:t> Shah</a:t>
            </a:r>
          </a:p>
          <a:p>
            <a:pPr marL="35560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kern="0" spc="-5" dirty="0"/>
              <a:t>Chandler Vaughn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44F3EBBA-D34D-4D12-9FC9-1E42095E89CA}"/>
              </a:ext>
            </a:extLst>
          </p:cNvPr>
          <p:cNvSpPr/>
          <p:nvPr/>
        </p:nvSpPr>
        <p:spPr>
          <a:xfrm>
            <a:off x="304800" y="6400800"/>
            <a:ext cx="1765300" cy="1524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BB58BC-E95A-43D6-954C-5F89AE9D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 least 2 candidate ARMA / ARIMA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5C93EE-CF06-644D-93FE-ED88D589648E}"/>
                  </a:ext>
                </a:extLst>
              </p:cNvPr>
              <p:cNvSpPr txBox="1"/>
              <p:nvPr/>
            </p:nvSpPr>
            <p:spPr>
              <a:xfrm>
                <a:off x="294290" y="1511997"/>
                <a:ext cx="9089218" cy="102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(1-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730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sz="1600" dirty="0"/>
                      <m:t>(1- 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168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sz="1600" dirty="0"/>
                      <m:t>(1- 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48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1.81</m:t>
                            </m:r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1.52</m:t>
                            </m:r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−0.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68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e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0.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0.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p>
                            </m:sSup>
                          </m:e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0.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0.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0.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sup>
                            </m:sSup>
                          </m:e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0.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04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0.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5C93EE-CF06-644D-93FE-ED88D5896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90" y="1511997"/>
                <a:ext cx="9089218" cy="1024576"/>
              </a:xfrm>
              <a:prstGeom prst="rect">
                <a:avLst/>
              </a:prstGeom>
              <a:blipFill>
                <a:blip r:embed="rId3"/>
                <a:stretch>
                  <a:fillRect l="-279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0203497-E339-8F47-9F84-E0D77452BCDD}"/>
              </a:ext>
            </a:extLst>
          </p:cNvPr>
          <p:cNvSpPr txBox="1"/>
          <p:nvPr/>
        </p:nvSpPr>
        <p:spPr>
          <a:xfrm>
            <a:off x="3357546" y="106680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ARIMA(10,2)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D074F-2DB8-FD4F-B884-F8EDF316D304}"/>
              </a:ext>
            </a:extLst>
          </p:cNvPr>
          <p:cNvSpPr txBox="1"/>
          <p:nvPr/>
        </p:nvSpPr>
        <p:spPr>
          <a:xfrm>
            <a:off x="457200" y="1066800"/>
            <a:ext cx="2900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Candidate Model – Seasonal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3CA23-BD79-554C-8C36-7EF00FDD4878}"/>
              </a:ext>
            </a:extLst>
          </p:cNvPr>
          <p:cNvSpPr txBox="1"/>
          <p:nvPr/>
        </p:nvSpPr>
        <p:spPr>
          <a:xfrm>
            <a:off x="1324543" y="2831403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BIC: 14.71023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576019-B6E5-544C-8773-A28C301345B0}"/>
              </a:ext>
            </a:extLst>
          </p:cNvPr>
          <p:cNvSpPr/>
          <p:nvPr/>
        </p:nvSpPr>
        <p:spPr>
          <a:xfrm>
            <a:off x="6438444" y="2837389"/>
            <a:ext cx="1527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ASE: 1100243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3097C2F-7789-2D48-BC92-5D1ED84312EF}"/>
                  </a:ext>
                </a:extLst>
              </p:cNvPr>
              <p:cNvSpPr/>
              <p:nvPr/>
            </p:nvSpPr>
            <p:spPr>
              <a:xfrm>
                <a:off x="3753876" y="2831403"/>
                <a:ext cx="17402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2337459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3097C2F-7789-2D48-BC92-5D1ED84312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876" y="2831403"/>
                <a:ext cx="174022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64CC02-8850-3540-8BC6-E3D053151C48}"/>
                  </a:ext>
                </a:extLst>
              </p:cNvPr>
              <p:cNvSpPr txBox="1"/>
              <p:nvPr/>
            </p:nvSpPr>
            <p:spPr>
              <a:xfrm>
                <a:off x="5562600" y="1855008"/>
                <a:ext cx="340208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9.34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(1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+0.54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64CC02-8850-3540-8BC6-E3D053151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00" y="1855008"/>
                <a:ext cx="3402085" cy="338554"/>
              </a:xfrm>
              <a:prstGeom prst="rect">
                <a:avLst/>
              </a:prstGeom>
              <a:blipFill>
                <a:blip r:embed="rId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5361A127-6CA0-6246-AB28-EFA6940FE64A}"/>
              </a:ext>
            </a:extLst>
          </p:cNvPr>
          <p:cNvSpPr/>
          <p:nvPr/>
        </p:nvSpPr>
        <p:spPr>
          <a:xfrm>
            <a:off x="5333999" y="3309080"/>
            <a:ext cx="36306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confirm the seasonal Monthly, Weekly, 48 Hour Differencing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4FBF14-67B8-3C44-ACFD-A5F9F3E18D98}"/>
              </a:ext>
            </a:extLst>
          </p:cNvPr>
          <p:cNvSpPr txBox="1"/>
          <p:nvPr/>
        </p:nvSpPr>
        <p:spPr>
          <a:xfrm>
            <a:off x="4909348" y="1104733"/>
            <a:ext cx="380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Monthly, Weekly, 48 Hour Differencing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EA3263B-D9EE-7C40-8BF7-5D6BEA3C9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290" y="3657266"/>
            <a:ext cx="4711700" cy="2489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FA9633-8ED0-8048-B565-25EF18D878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0" y="4273700"/>
            <a:ext cx="3200645" cy="18386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18B504-177A-994A-947B-2EDDBB9BE4EC}"/>
              </a:ext>
            </a:extLst>
          </p:cNvPr>
          <p:cNvSpPr txBox="1"/>
          <p:nvPr/>
        </p:nvSpPr>
        <p:spPr>
          <a:xfrm>
            <a:off x="6438444" y="6112369"/>
            <a:ext cx="1060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Residuals</a:t>
            </a:r>
          </a:p>
        </p:txBody>
      </p:sp>
    </p:spTree>
    <p:extLst>
      <p:ext uri="{BB962C8B-B14F-4D97-AF65-F5344CB8AC3E}">
        <p14:creationId xmlns:p14="http://schemas.microsoft.com/office/powerpoint/2010/main" val="1801965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44F3EBBA-D34D-4D12-9FC9-1E42095E89CA}"/>
              </a:ext>
            </a:extLst>
          </p:cNvPr>
          <p:cNvSpPr/>
          <p:nvPr/>
        </p:nvSpPr>
        <p:spPr>
          <a:xfrm>
            <a:off x="304800" y="6400800"/>
            <a:ext cx="1765300" cy="1524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BB58BC-E95A-43D6-954C-5F89AE9D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39420"/>
            <a:ext cx="8013129" cy="503599"/>
          </a:xfrm>
        </p:spPr>
        <p:txBody>
          <a:bodyPr/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Next Phase Strategy / Analysis plan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195A3F-E071-6941-99DD-FB7411E6F829}"/>
              </a:ext>
            </a:extLst>
          </p:cNvPr>
          <p:cNvSpPr txBox="1"/>
          <p:nvPr/>
        </p:nvSpPr>
        <p:spPr>
          <a:xfrm>
            <a:off x="569183" y="1524000"/>
            <a:ext cx="833279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Review any outliers and opportunities for imputation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was largely ignored for this initial analysis,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 plan to explore any opportunities to improve the data quality in next phase.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Testing for other seasonal factors beyond Monthly, Weekly, and 48 Hour cycles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There are likely holiday and time of year factors we plan to include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Incorporate dependent variable into the analysis</a:t>
            </a:r>
          </a:p>
        </p:txBody>
      </p:sp>
    </p:spTree>
    <p:extLst>
      <p:ext uri="{BB962C8B-B14F-4D97-AF65-F5344CB8AC3E}">
        <p14:creationId xmlns:p14="http://schemas.microsoft.com/office/powerpoint/2010/main" val="615487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1600" y="2781300"/>
            <a:ext cx="65023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44F3EBBA-D34D-4D12-9FC9-1E42095E89CA}"/>
              </a:ext>
            </a:extLst>
          </p:cNvPr>
          <p:cNvSpPr/>
          <p:nvPr/>
        </p:nvSpPr>
        <p:spPr>
          <a:xfrm>
            <a:off x="304800" y="6400800"/>
            <a:ext cx="1765300" cy="1524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BB58BC-E95A-43D6-954C-5F89AE9D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35" y="439420"/>
            <a:ext cx="8013129" cy="677108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Identify yourself and your team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008689-BC69-4C0E-9FFE-A758CC740524}"/>
              </a:ext>
            </a:extLst>
          </p:cNvPr>
          <p:cNvSpPr/>
          <p:nvPr/>
        </p:nvSpPr>
        <p:spPr>
          <a:xfrm>
            <a:off x="1143000" y="4528304"/>
            <a:ext cx="7543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3-minute YouTube video: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use the same slides, but each team member must make the full presentation with all the slides.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11A4F729-3C00-114C-8D01-F9ADE44149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8607115"/>
              </p:ext>
            </p:extLst>
          </p:nvPr>
        </p:nvGraphicFramePr>
        <p:xfrm>
          <a:off x="1371600" y="1524000"/>
          <a:ext cx="3398279" cy="2682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0F6C6B54-99CA-0E41-8618-2133E6A7F2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8907230"/>
              </p:ext>
            </p:extLst>
          </p:nvPr>
        </p:nvGraphicFramePr>
        <p:xfrm>
          <a:off x="5638800" y="1524000"/>
          <a:ext cx="3398279" cy="2682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181638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44F3EBBA-D34D-4D12-9FC9-1E42095E89CA}"/>
              </a:ext>
            </a:extLst>
          </p:cNvPr>
          <p:cNvSpPr/>
          <p:nvPr/>
        </p:nvSpPr>
        <p:spPr>
          <a:xfrm>
            <a:off x="304800" y="6400800"/>
            <a:ext cx="1765300" cy="1524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BB58BC-E95A-43D6-954C-5F89AE9D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35" y="439420"/>
            <a:ext cx="8013129" cy="629403"/>
          </a:xfrm>
        </p:spPr>
        <p:txBody>
          <a:bodyPr/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Series 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CA8880F-7723-5042-84E6-35438637D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0600" y="1321713"/>
            <a:ext cx="7391400" cy="1497687"/>
          </a:xfrm>
        </p:spPr>
        <p:txBody>
          <a:bodyPr/>
          <a:lstStyle/>
          <a:p>
            <a:r>
              <a:rPr lang="en-US" sz="1800" b="1" u="sng" dirty="0">
                <a:solidFill>
                  <a:srgbClr val="1D1C1D"/>
                </a:solidFill>
                <a:latin typeface="Slack-Lato"/>
              </a:rPr>
              <a:t>Who</a:t>
            </a:r>
            <a:r>
              <a:rPr lang="en-US" sz="1800" b="1" dirty="0">
                <a:solidFill>
                  <a:srgbClr val="1D1C1D"/>
                </a:solidFill>
                <a:latin typeface="Slack-Lato"/>
              </a:rPr>
              <a:t>:</a:t>
            </a:r>
            <a:r>
              <a:rPr lang="en-US" sz="1800" dirty="0">
                <a:solidFill>
                  <a:srgbClr val="1D1C1D"/>
                </a:solidFill>
                <a:latin typeface="Slack-Lato"/>
              </a:rPr>
              <a:t> The Minnesota Department of Transportation</a:t>
            </a:r>
            <a:endParaRPr lang="en-US" sz="1800" b="1" u="sng" dirty="0">
              <a:solidFill>
                <a:srgbClr val="1D1C1D"/>
              </a:solidFill>
              <a:latin typeface="Slack-Lato"/>
            </a:endParaRPr>
          </a:p>
          <a:p>
            <a:r>
              <a:rPr lang="en-US" sz="1800" b="1" u="sng" dirty="0">
                <a:solidFill>
                  <a:srgbClr val="1D1C1D"/>
                </a:solidFill>
                <a:latin typeface="Slack-Lato"/>
              </a:rPr>
              <a:t>What</a:t>
            </a:r>
            <a:r>
              <a:rPr lang="en-US" sz="1800" b="1" dirty="0">
                <a:solidFill>
                  <a:srgbClr val="1D1C1D"/>
                </a:solidFill>
                <a:latin typeface="Slack-Lato"/>
              </a:rPr>
              <a:t>: </a:t>
            </a:r>
            <a:r>
              <a:rPr lang="en-US" sz="1800" dirty="0">
                <a:solidFill>
                  <a:srgbClr val="1D1C1D"/>
                </a:solidFill>
                <a:latin typeface="Slack-Lato"/>
              </a:rPr>
              <a:t>Hourly I-94 Westbound traffic volume and weather features and impact on traffic volume in Minnesota</a:t>
            </a:r>
          </a:p>
          <a:p>
            <a:r>
              <a:rPr lang="en-US" sz="1800" b="1" u="sng" dirty="0">
                <a:solidFill>
                  <a:srgbClr val="1D1C1D"/>
                </a:solidFill>
                <a:latin typeface="Slack-Lato"/>
              </a:rPr>
              <a:t>Location</a:t>
            </a:r>
            <a:r>
              <a:rPr lang="en-US" sz="1800" dirty="0">
                <a:solidFill>
                  <a:srgbClr val="1D1C1D"/>
                </a:solidFill>
                <a:latin typeface="Slack-Lato"/>
              </a:rPr>
              <a:t>: Automatic Traffic Recorder Station 301, midway between Minneapolis and St Paul, MN. 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5A8B38-5CDB-C743-B0A3-C405C52C255F}"/>
              </a:ext>
            </a:extLst>
          </p:cNvPr>
          <p:cNvSpPr/>
          <p:nvPr/>
        </p:nvSpPr>
        <p:spPr>
          <a:xfrm>
            <a:off x="952498" y="2733238"/>
            <a:ext cx="53721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Interval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Hourly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Period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10/2/2012 to 09/30/2018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9917D0-EB62-8346-B526-241DFEB886F2}"/>
              </a:ext>
            </a:extLst>
          </p:cNvPr>
          <p:cNvSpPr/>
          <p:nvPr/>
        </p:nvSpPr>
        <p:spPr>
          <a:xfrm>
            <a:off x="915023" y="3971042"/>
            <a:ext cx="53721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rgbClr val="1D1C1D"/>
                </a:solidFill>
                <a:latin typeface="Slack-Lato"/>
              </a:rPr>
              <a:t>Why: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374F0F-706E-4443-8380-80E034DB4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194" y="2532668"/>
            <a:ext cx="1681063" cy="14534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795591-290E-B441-A989-82D170889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4038600"/>
            <a:ext cx="5105400" cy="12576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84C140-DFC5-7E4D-A940-F5D660AD2DC2}"/>
              </a:ext>
            </a:extLst>
          </p:cNvPr>
          <p:cNvSpPr/>
          <p:nvPr/>
        </p:nvSpPr>
        <p:spPr>
          <a:xfrm>
            <a:off x="1600200" y="5296208"/>
            <a:ext cx="129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1D1C1D"/>
                </a:solidFill>
                <a:latin typeface="Slack-Lato"/>
              </a:rPr>
              <a:t>Data helps forecasting traffic patterns.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E57171-A371-194D-8B90-714C0ECD4AF7}"/>
              </a:ext>
            </a:extLst>
          </p:cNvPr>
          <p:cNvSpPr/>
          <p:nvPr/>
        </p:nvSpPr>
        <p:spPr>
          <a:xfrm>
            <a:off x="2986998" y="5274816"/>
            <a:ext cx="129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1D1C1D"/>
                </a:solidFill>
                <a:latin typeface="Slack-Lato"/>
              </a:rPr>
              <a:t>Provide traffic insights that aids decision making.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402183-E2F5-384C-9B7E-775C0C1F47EE}"/>
              </a:ext>
            </a:extLst>
          </p:cNvPr>
          <p:cNvSpPr/>
          <p:nvPr/>
        </p:nvSpPr>
        <p:spPr>
          <a:xfrm>
            <a:off x="4373796" y="5274816"/>
            <a:ext cx="129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1D1C1D"/>
                </a:solidFill>
                <a:latin typeface="Slack-Lato"/>
              </a:rPr>
              <a:t>Helps allocate resources where needed most.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AA93BF-5F4C-664F-B0B8-446C17E620F6}"/>
              </a:ext>
            </a:extLst>
          </p:cNvPr>
          <p:cNvSpPr/>
          <p:nvPr/>
        </p:nvSpPr>
        <p:spPr>
          <a:xfrm>
            <a:off x="5653998" y="5268532"/>
            <a:ext cx="129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1D1C1D"/>
                </a:solidFill>
                <a:latin typeface="Slack-Lato"/>
              </a:rPr>
              <a:t>Improves traffic</a:t>
            </a:r>
          </a:p>
          <a:p>
            <a:pPr algn="ctr"/>
            <a:r>
              <a:rPr lang="en-US" sz="1200" b="1" dirty="0">
                <a:solidFill>
                  <a:srgbClr val="1D1C1D"/>
                </a:solidFill>
                <a:latin typeface="Slack-Lato"/>
              </a:rPr>
              <a:t>management.</a:t>
            </a:r>
          </a:p>
        </p:txBody>
      </p:sp>
    </p:spTree>
    <p:extLst>
      <p:ext uri="{BB962C8B-B14F-4D97-AF65-F5344CB8AC3E}">
        <p14:creationId xmlns:p14="http://schemas.microsoft.com/office/powerpoint/2010/main" val="2052669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" grpId="0"/>
      <p:bldP spid="15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44F3EBBA-D34D-4D12-9FC9-1E42095E89CA}"/>
              </a:ext>
            </a:extLst>
          </p:cNvPr>
          <p:cNvSpPr/>
          <p:nvPr/>
        </p:nvSpPr>
        <p:spPr>
          <a:xfrm>
            <a:off x="304800" y="6400800"/>
            <a:ext cx="1765300" cy="1524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BB58BC-E95A-43D6-954C-5F89AE9D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35" y="439420"/>
            <a:ext cx="8013129" cy="629403"/>
          </a:xfrm>
        </p:spPr>
        <p:txBody>
          <a:bodyPr/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Series Attributes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B2EDD0-1E69-364E-8069-D5F737EB3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2256" y="1878353"/>
            <a:ext cx="8013129" cy="2123658"/>
          </a:xfrm>
        </p:spPr>
        <p:txBody>
          <a:bodyPr/>
          <a:lstStyle/>
          <a:p>
            <a:r>
              <a:rPr lang="en-US" sz="1800" b="1" dirty="0">
                <a:latin typeface="+mn-lt"/>
              </a:rPr>
              <a:t>Numerical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+mn-lt"/>
              </a:rPr>
              <a:t>traffic_volume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dirty="0">
                <a:latin typeface="+mn-lt"/>
              </a:rPr>
              <a:t>- Hourly I-94 ATR 301 reported westbound traffic volume </a:t>
            </a:r>
          </a:p>
          <a:p>
            <a:endParaRPr lang="en-US" sz="800" dirty="0">
              <a:latin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+mn-lt"/>
              </a:rPr>
              <a:t>temp</a:t>
            </a:r>
            <a:r>
              <a:rPr lang="en-US" sz="1600" dirty="0">
                <a:latin typeface="+mn-lt"/>
              </a:rPr>
              <a:t> - Average temperature in kelvin</a:t>
            </a:r>
          </a:p>
          <a:p>
            <a:endParaRPr lang="en-US" sz="800" dirty="0">
              <a:latin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+mn-lt"/>
              </a:rPr>
              <a:t>rain_1h </a:t>
            </a:r>
            <a:r>
              <a:rPr lang="en-US" sz="1600" b="1" dirty="0"/>
              <a:t>-</a:t>
            </a:r>
            <a:r>
              <a:rPr lang="en-US" sz="1600" dirty="0">
                <a:latin typeface="+mn-lt"/>
              </a:rPr>
              <a:t> Rainfall occurred per hours in mm</a:t>
            </a:r>
          </a:p>
          <a:p>
            <a:endParaRPr lang="en-US" sz="800" dirty="0">
              <a:latin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+mn-lt"/>
              </a:rPr>
              <a:t>snow_1h </a:t>
            </a:r>
            <a:r>
              <a:rPr lang="en-US" sz="1600" b="1" dirty="0"/>
              <a:t>- </a:t>
            </a:r>
            <a:r>
              <a:rPr lang="en-US" sz="1600" dirty="0">
                <a:latin typeface="+mn-lt"/>
              </a:rPr>
              <a:t>Snowfall occurred per hours in mm</a:t>
            </a:r>
          </a:p>
          <a:p>
            <a:endParaRPr lang="en-US" sz="800" dirty="0">
              <a:latin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+mn-lt"/>
              </a:rPr>
              <a:t>clouds_all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dirty="0">
                <a:latin typeface="+mn-lt"/>
              </a:rPr>
              <a:t>- Percentage of cloud cover</a:t>
            </a:r>
          </a:p>
          <a:p>
            <a:pPr lvl="1"/>
            <a:endParaRPr lang="en-US" sz="8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B4C0E8-4B73-0240-9577-9295F3B2E7DB}"/>
              </a:ext>
            </a:extLst>
          </p:cNvPr>
          <p:cNvSpPr txBox="1"/>
          <p:nvPr/>
        </p:nvSpPr>
        <p:spPr>
          <a:xfrm>
            <a:off x="295275" y="1162963"/>
            <a:ext cx="210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Response Attributes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5C5572-29AE-D143-9E9A-24728243E695}"/>
              </a:ext>
            </a:extLst>
          </p:cNvPr>
          <p:cNvSpPr txBox="1"/>
          <p:nvPr/>
        </p:nvSpPr>
        <p:spPr>
          <a:xfrm>
            <a:off x="1709677" y="1463599"/>
            <a:ext cx="664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b="1" dirty="0"/>
              <a:t>	</a:t>
            </a:r>
            <a:r>
              <a:rPr lang="en-US" b="1" dirty="0" err="1"/>
              <a:t>traffic_volume</a:t>
            </a:r>
            <a:r>
              <a:rPr lang="en-US" dirty="0"/>
              <a:t>		observations (n)  = 48204	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965E7C5-0FB8-7341-A7D9-AEAA333C2BF5}"/>
              </a:ext>
            </a:extLst>
          </p:cNvPr>
          <p:cNvSpPr txBox="1">
            <a:spLocks/>
          </p:cNvSpPr>
          <p:nvPr/>
        </p:nvSpPr>
        <p:spPr>
          <a:xfrm>
            <a:off x="632256" y="3810000"/>
            <a:ext cx="8013129" cy="22775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4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800" kern="0" dirty="0">
              <a:solidFill>
                <a:sysClr val="windowText" lastClr="000000"/>
              </a:solidFill>
            </a:endParaRPr>
          </a:p>
          <a:p>
            <a:r>
              <a:rPr lang="en-US" sz="1800" b="1" kern="0" dirty="0">
                <a:latin typeface="+mn-lt"/>
              </a:rPr>
              <a:t>Date &amp; Time </a:t>
            </a:r>
          </a:p>
          <a:p>
            <a:endParaRPr lang="en-US" sz="800" kern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kern="0" dirty="0" err="1">
                <a:solidFill>
                  <a:sysClr val="windowText" lastClr="000000"/>
                </a:solidFill>
              </a:rPr>
              <a:t>date_time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 </a:t>
            </a:r>
            <a:r>
              <a:rPr lang="en-US" sz="1600" kern="0" dirty="0">
                <a:solidFill>
                  <a:sysClr val="windowText" lastClr="000000"/>
                </a:solidFill>
              </a:rPr>
              <a:t>– Hour, Month, Weekday -  recorded in CST time</a:t>
            </a:r>
          </a:p>
          <a:p>
            <a:endParaRPr lang="en-US" sz="800" kern="0" dirty="0">
              <a:latin typeface="+mn-lt"/>
            </a:endParaRPr>
          </a:p>
          <a:p>
            <a:r>
              <a:rPr lang="en-US" sz="1800" b="1" kern="0" dirty="0">
                <a:latin typeface="+mn-lt"/>
              </a:rPr>
              <a:t>Categorical</a:t>
            </a:r>
          </a:p>
          <a:p>
            <a:endParaRPr lang="en-US" sz="800" b="1" kern="0" dirty="0">
              <a:latin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kern="0" dirty="0">
                <a:solidFill>
                  <a:sysClr val="windowText" lastClr="000000"/>
                </a:solidFill>
              </a:rPr>
              <a:t>holiday </a:t>
            </a:r>
            <a:r>
              <a:rPr lang="en-US" sz="1600" kern="0" dirty="0">
                <a:solidFill>
                  <a:sysClr val="windowText" lastClr="000000"/>
                </a:solidFill>
              </a:rPr>
              <a:t>- US National  and regional/MN State holidays</a:t>
            </a:r>
          </a:p>
          <a:p>
            <a:endParaRPr lang="en-US" sz="800" kern="0" dirty="0">
              <a:latin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kern="0" dirty="0" err="1">
                <a:solidFill>
                  <a:sysClr val="windowText" lastClr="000000"/>
                </a:solidFill>
              </a:rPr>
              <a:t>weather_main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 </a:t>
            </a:r>
            <a:r>
              <a:rPr lang="en-US" sz="1600" kern="0" dirty="0">
                <a:solidFill>
                  <a:sysClr val="windowText" lastClr="000000"/>
                </a:solidFill>
              </a:rPr>
              <a:t>- Short textual description of the current weather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kern="0" dirty="0">
              <a:latin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kern="0" dirty="0" err="1">
                <a:solidFill>
                  <a:sysClr val="windowText" lastClr="000000"/>
                </a:solidFill>
              </a:rPr>
              <a:t>weather_description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 </a:t>
            </a:r>
            <a:r>
              <a:rPr lang="en-US" sz="1600" kern="0" dirty="0">
                <a:solidFill>
                  <a:sysClr val="windowText" lastClr="000000"/>
                </a:solidFill>
              </a:rPr>
              <a:t>- Longer textual description of the current weather</a:t>
            </a:r>
          </a:p>
        </p:txBody>
      </p:sp>
    </p:spTree>
    <p:extLst>
      <p:ext uri="{BB962C8B-B14F-4D97-AF65-F5344CB8AC3E}">
        <p14:creationId xmlns:p14="http://schemas.microsoft.com/office/powerpoint/2010/main" val="12896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10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44F3EBBA-D34D-4D12-9FC9-1E42095E89CA}"/>
              </a:ext>
            </a:extLst>
          </p:cNvPr>
          <p:cNvSpPr/>
          <p:nvPr/>
        </p:nvSpPr>
        <p:spPr>
          <a:xfrm>
            <a:off x="304800" y="6400800"/>
            <a:ext cx="1765300" cy="1524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BB58BC-E95A-43D6-954C-5F89AE9D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35" y="439420"/>
            <a:ext cx="8013129" cy="692369"/>
          </a:xfrm>
        </p:spPr>
        <p:txBody>
          <a:bodyPr/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Stationary / Non-Stationary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EE9E1E-C272-D942-B8AB-B3CFB0101D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5732" y="1132997"/>
            <a:ext cx="2251727" cy="1509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946925-F397-E249-B567-FB8F8DFF97E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4192" y="1131789"/>
            <a:ext cx="2251726" cy="1534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3F9F4B-D808-6B48-A4D3-EBE153EC2E0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9469" y="3148947"/>
            <a:ext cx="2257409" cy="15097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B90CDE-CB39-964F-9C4B-FD8A826CDB9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4192" y="3129819"/>
            <a:ext cx="2257408" cy="15288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BC8089-4D12-8346-AD82-A1A0E9A7F3C5}"/>
              </a:ext>
            </a:extLst>
          </p:cNvPr>
          <p:cNvSpPr txBox="1"/>
          <p:nvPr/>
        </p:nvSpPr>
        <p:spPr>
          <a:xfrm>
            <a:off x="4905392" y="2642710"/>
            <a:ext cx="89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FBED67-0AF4-874E-9E77-7AB9B706C80E}"/>
              </a:ext>
            </a:extLst>
          </p:cNvPr>
          <p:cNvSpPr txBox="1"/>
          <p:nvPr/>
        </p:nvSpPr>
        <p:spPr>
          <a:xfrm>
            <a:off x="7496192" y="2642710"/>
            <a:ext cx="1011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Last Year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5DF5ED-4BF3-B14C-9BA2-F43F54060A13}"/>
              </a:ext>
            </a:extLst>
          </p:cNvPr>
          <p:cNvSpPr txBox="1"/>
          <p:nvPr/>
        </p:nvSpPr>
        <p:spPr>
          <a:xfrm>
            <a:off x="4597487" y="4659868"/>
            <a:ext cx="1507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Last 6 Months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4078A9-3D50-1141-B696-B255144D0348}"/>
              </a:ext>
            </a:extLst>
          </p:cNvPr>
          <p:cNvSpPr txBox="1"/>
          <p:nvPr/>
        </p:nvSpPr>
        <p:spPr>
          <a:xfrm>
            <a:off x="7248528" y="4659868"/>
            <a:ext cx="1507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Last 3 Months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88B6CE-4265-884C-8A24-1897194FEBA8}"/>
              </a:ext>
            </a:extLst>
          </p:cNvPr>
          <p:cNvSpPr txBox="1"/>
          <p:nvPr/>
        </p:nvSpPr>
        <p:spPr>
          <a:xfrm>
            <a:off x="565435" y="1425388"/>
            <a:ext cx="3253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Due to the extent of the data we had to review several dimensions of the data to get a feel for stationarity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6E3B92-3D31-C94A-8493-60FA718585C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7487" y="5213595"/>
            <a:ext cx="3960060" cy="137502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E7F9F2-C709-DD4C-AA62-4472178627DC}"/>
              </a:ext>
            </a:extLst>
          </p:cNvPr>
          <p:cNvSpPr txBox="1"/>
          <p:nvPr/>
        </p:nvSpPr>
        <p:spPr>
          <a:xfrm>
            <a:off x="586453" y="2827376"/>
            <a:ext cx="32535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all views ACF and Spectral Densities (SD) appears  homogenous across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times ACFs shows dampening sinusoidal  and SDs wandering behavior.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a result, we chose to view  months of data to see necessary patterns (next slides)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618772-0659-0F40-8A1D-6A1FE80C0BDB}"/>
              </a:ext>
            </a:extLst>
          </p:cNvPr>
          <p:cNvSpPr txBox="1"/>
          <p:nvPr/>
        </p:nvSpPr>
        <p:spPr>
          <a:xfrm>
            <a:off x="586453" y="5716439"/>
            <a:ext cx="3253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ACFs for 1</a:t>
            </a:r>
            <a:r>
              <a:rPr lang="en-US" baseline="30000" dirty="0"/>
              <a:t>st</a:t>
            </a:r>
            <a:r>
              <a:rPr lang="en-US" dirty="0"/>
              <a:t> half vs 2</a:t>
            </a:r>
            <a:r>
              <a:rPr lang="en-US" baseline="30000" dirty="0"/>
              <a:t>nd</a:t>
            </a:r>
            <a:r>
              <a:rPr lang="en-US" dirty="0"/>
              <a:t> half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45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99D4E-4376-0443-A892-3873BE56A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Stationary / Non-Stationary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C163D4-A02D-E24E-AACC-2720E3ECF15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3024" y="1447800"/>
            <a:ext cx="3762375" cy="2514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B57C33-67AB-F645-B954-0B68F7FFE168}"/>
              </a:ext>
            </a:extLst>
          </p:cNvPr>
          <p:cNvSpPr txBox="1"/>
          <p:nvPr/>
        </p:nvSpPr>
        <p:spPr>
          <a:xfrm>
            <a:off x="6172200" y="4090154"/>
            <a:ext cx="1777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Last Two Months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85DC6A-FDB7-D048-841A-23B21241C64C}"/>
              </a:ext>
            </a:extLst>
          </p:cNvPr>
          <p:cNvSpPr txBox="1"/>
          <p:nvPr/>
        </p:nvSpPr>
        <p:spPr>
          <a:xfrm>
            <a:off x="565435" y="1447800"/>
            <a:ext cx="43433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Additional Realizations: </a:t>
            </a:r>
            <a:r>
              <a:rPr lang="en-US" dirty="0"/>
              <a:t>Since this is traffic patterns for a specific road, at a specific location, over a specific time frame, it would be impossible to obtain another realization.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65F410-97FB-B544-AC71-49CBE45BB218}"/>
              </a:ext>
            </a:extLst>
          </p:cNvPr>
          <p:cNvSpPr txBox="1"/>
          <p:nvPr/>
        </p:nvSpPr>
        <p:spPr>
          <a:xfrm>
            <a:off x="5191862" y="4994701"/>
            <a:ext cx="3745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We would estimate this to be a </a:t>
            </a:r>
            <a:r>
              <a:rPr lang="en-US" sz="2400" b="1" u="sng" dirty="0">
                <a:solidFill>
                  <a:srgbClr val="C00000"/>
                </a:solidFill>
              </a:rPr>
              <a:t>stationary</a:t>
            </a:r>
            <a:r>
              <a:rPr lang="en-US" sz="2400" b="1" dirty="0">
                <a:solidFill>
                  <a:srgbClr val="C00000"/>
                </a:solidFill>
              </a:rPr>
              <a:t> timeseries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66CF0D-4640-EF47-8976-F8C11DB8B1C8}"/>
              </a:ext>
            </a:extLst>
          </p:cNvPr>
          <p:cNvSpPr txBox="1"/>
          <p:nvPr/>
        </p:nvSpPr>
        <p:spPr>
          <a:xfrm>
            <a:off x="565435" y="2925128"/>
            <a:ext cx="43433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Condition 1: </a:t>
            </a:r>
            <a:r>
              <a:rPr lang="en-US" dirty="0"/>
              <a:t>There is a clear evidence of cyclical component towards stationarity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Condition 2: </a:t>
            </a:r>
            <a:r>
              <a:rPr lang="en-US" dirty="0"/>
              <a:t>Visually we would estimate constant variance.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Condition 3: </a:t>
            </a:r>
            <a:r>
              <a:rPr lang="en-US" dirty="0"/>
              <a:t>The ACF shows clear evidence sinusoidal dampening are symmetric across all segment of data. </a:t>
            </a:r>
          </a:p>
        </p:txBody>
      </p:sp>
    </p:spTree>
    <p:extLst>
      <p:ext uri="{BB962C8B-B14F-4D97-AF65-F5344CB8AC3E}">
        <p14:creationId xmlns:p14="http://schemas.microsoft.com/office/powerpoint/2010/main" val="130367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44F3EBBA-D34D-4D12-9FC9-1E42095E89CA}"/>
              </a:ext>
            </a:extLst>
          </p:cNvPr>
          <p:cNvSpPr/>
          <p:nvPr/>
        </p:nvSpPr>
        <p:spPr>
          <a:xfrm>
            <a:off x="304800" y="6400800"/>
            <a:ext cx="1765300" cy="1524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BB58BC-E95A-43D6-954C-5F89AE9D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35" y="439420"/>
            <a:ext cx="8013129" cy="566437"/>
          </a:xfrm>
        </p:spPr>
        <p:txBody>
          <a:bodyPr/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ACFs and Spectral Densities just to explore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33C8E1-C991-154A-AD17-E44FDA6238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5200" y="1143000"/>
            <a:ext cx="5427852" cy="3657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4213EC-FCD0-394E-88A8-CB871545B646}"/>
              </a:ext>
            </a:extLst>
          </p:cNvPr>
          <p:cNvSpPr txBox="1"/>
          <p:nvPr/>
        </p:nvSpPr>
        <p:spPr>
          <a:xfrm>
            <a:off x="5330324" y="4939258"/>
            <a:ext cx="1690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Last One Month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6E20C4-F9E4-7A4D-9CEC-C015F8B6AFAA}"/>
              </a:ext>
            </a:extLst>
          </p:cNvPr>
          <p:cNvSpPr txBox="1"/>
          <p:nvPr/>
        </p:nvSpPr>
        <p:spPr>
          <a:xfrm>
            <a:off x="304801" y="1456266"/>
            <a:ext cx="3200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observe peak at 0.04 in Spectral Density which confirms our intuition of a period of 24 hours = 1/24 = 0.0417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also evidence of a peak at 0.2 or 5 hours which appears to be weak.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ACF supports frequency of 24 hours as evidenced by dampened sinusoidal with trough at 12 and rise to 24 on lags</a:t>
            </a:r>
          </a:p>
        </p:txBody>
      </p:sp>
    </p:spTree>
    <p:extLst>
      <p:ext uri="{BB962C8B-B14F-4D97-AF65-F5344CB8AC3E}">
        <p14:creationId xmlns:p14="http://schemas.microsoft.com/office/powerpoint/2010/main" val="399168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2E3D8-3F90-E24E-9372-78CF4AAC0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for Weather Attributes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8B62FA-612F-CA4D-A860-677A92D1EC3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99" y="1322290"/>
            <a:ext cx="3943007" cy="25187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BC8749-C328-B741-AF02-871AC35E9F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9996" y="1322291"/>
            <a:ext cx="3719893" cy="25187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B7C2E4-7322-6240-9563-E16FABFDBF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600" y="3886461"/>
            <a:ext cx="3968406" cy="27139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CAAF2F-FC9B-944C-AF84-5B0D8817A41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9996" y="3951568"/>
            <a:ext cx="4095404" cy="279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59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44F3EBBA-D34D-4D12-9FC9-1E42095E89CA}"/>
              </a:ext>
            </a:extLst>
          </p:cNvPr>
          <p:cNvSpPr/>
          <p:nvPr/>
        </p:nvSpPr>
        <p:spPr>
          <a:xfrm>
            <a:off x="304800" y="6400800"/>
            <a:ext cx="1765300" cy="1524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BB58BC-E95A-43D6-954C-5F89AE9D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 least 2 candidate ARMA / ARIMA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5C93EE-CF06-644D-93FE-ED88D589648E}"/>
                  </a:ext>
                </a:extLst>
              </p:cNvPr>
              <p:cNvSpPr txBox="1"/>
              <p:nvPr/>
            </p:nvSpPr>
            <p:spPr>
              <a:xfrm>
                <a:off x="1316011" y="1600093"/>
                <a:ext cx="65119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−2.21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+1.56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−0.34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−3364)=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−0.87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5C93EE-CF06-644D-93FE-ED88D5896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011" y="1600093"/>
                <a:ext cx="6511975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0203497-E339-8F47-9F84-E0D77452BCDD}"/>
              </a:ext>
            </a:extLst>
          </p:cNvPr>
          <p:cNvSpPr txBox="1"/>
          <p:nvPr/>
        </p:nvSpPr>
        <p:spPr>
          <a:xfrm>
            <a:off x="3404956" y="1200861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ARIMA(3,1)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D074F-2DB8-FD4F-B884-F8EDF316D304}"/>
              </a:ext>
            </a:extLst>
          </p:cNvPr>
          <p:cNvSpPr txBox="1"/>
          <p:nvPr/>
        </p:nvSpPr>
        <p:spPr>
          <a:xfrm>
            <a:off x="457200" y="1202476"/>
            <a:ext cx="286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Candidate Model  Stationary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3CA23-BD79-554C-8C36-7EF00FDD4878}"/>
              </a:ext>
            </a:extLst>
          </p:cNvPr>
          <p:cNvSpPr txBox="1"/>
          <p:nvPr/>
        </p:nvSpPr>
        <p:spPr>
          <a:xfrm>
            <a:off x="1735436" y="2145092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BIC: 12.76788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576019-B6E5-544C-8773-A28C301345B0}"/>
              </a:ext>
            </a:extLst>
          </p:cNvPr>
          <p:cNvSpPr/>
          <p:nvPr/>
        </p:nvSpPr>
        <p:spPr>
          <a:xfrm>
            <a:off x="6019800" y="2131928"/>
            <a:ext cx="1527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ASE: 1501925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D698AF-9F84-2A44-A41F-87949049A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41" y="3625502"/>
            <a:ext cx="4343400" cy="25261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B7ADAB0-1769-9A40-B577-D86FA4126B07}"/>
                  </a:ext>
                </a:extLst>
              </p:cNvPr>
              <p:cNvSpPr/>
              <p:nvPr/>
            </p:nvSpPr>
            <p:spPr>
              <a:xfrm>
                <a:off x="3756940" y="2145092"/>
                <a:ext cx="17402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42129.2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B7ADAB0-1769-9A40-B577-D86FA4126B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940" y="2145092"/>
                <a:ext cx="174022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DC79BE3A-7533-994C-971F-62F3F85765B1}"/>
              </a:ext>
            </a:extLst>
          </p:cNvPr>
          <p:cNvSpPr/>
          <p:nvPr/>
        </p:nvSpPr>
        <p:spPr>
          <a:xfrm>
            <a:off x="4950167" y="3059668"/>
            <a:ext cx="38378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retains the cyclical behavior.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F698C9-1AFD-4E46-B4A7-AAD79470FF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3999" y="4105088"/>
            <a:ext cx="3501985" cy="20078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CFCE2BB-F86A-D444-921C-32E45167C73A}"/>
              </a:ext>
            </a:extLst>
          </p:cNvPr>
          <p:cNvSpPr txBox="1"/>
          <p:nvPr/>
        </p:nvSpPr>
        <p:spPr>
          <a:xfrm>
            <a:off x="6438444" y="6112369"/>
            <a:ext cx="1060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Residuals</a:t>
            </a:r>
          </a:p>
        </p:txBody>
      </p:sp>
    </p:spTree>
    <p:extLst>
      <p:ext uri="{BB962C8B-B14F-4D97-AF65-F5344CB8AC3E}">
        <p14:creationId xmlns:p14="http://schemas.microsoft.com/office/powerpoint/2010/main" val="54363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as_Teacher_Only_SectionGroup xmlns="97c6e5db-c33c-4bd7-a101-5236bf2afbce" xsi:nil="true"/>
    <FolderType xmlns="97c6e5db-c33c-4bd7-a101-5236bf2afbce" xsi:nil="true"/>
    <TeamsChannelId xmlns="97c6e5db-c33c-4bd7-a101-5236bf2afbce" xsi:nil="true"/>
    <Invited_Teachers xmlns="97c6e5db-c33c-4bd7-a101-5236bf2afbce" xsi:nil="true"/>
    <Invited_Students xmlns="97c6e5db-c33c-4bd7-a101-5236bf2afbce" xsi:nil="true"/>
    <IsNotebookLocked xmlns="97c6e5db-c33c-4bd7-a101-5236bf2afbce" xsi:nil="true"/>
    <Templates xmlns="97c6e5db-c33c-4bd7-a101-5236bf2afbce" xsi:nil="true"/>
    <Self_Registration_Enabled xmlns="97c6e5db-c33c-4bd7-a101-5236bf2afbce" xsi:nil="true"/>
    <Teachers xmlns="97c6e5db-c33c-4bd7-a101-5236bf2afbce">
      <UserInfo>
        <DisplayName/>
        <AccountId xsi:nil="true"/>
        <AccountType/>
      </UserInfo>
    </Teachers>
    <Distribution_Groups xmlns="97c6e5db-c33c-4bd7-a101-5236bf2afbce" xsi:nil="true"/>
    <LMS_Mappings xmlns="97c6e5db-c33c-4bd7-a101-5236bf2afbce" xsi:nil="true"/>
    <CultureName xmlns="97c6e5db-c33c-4bd7-a101-5236bf2afbce" xsi:nil="true"/>
    <AppVersion xmlns="97c6e5db-c33c-4bd7-a101-5236bf2afbce" xsi:nil="true"/>
    <DefaultSectionNames xmlns="97c6e5db-c33c-4bd7-a101-5236bf2afbce" xsi:nil="true"/>
    <NotebookType xmlns="97c6e5db-c33c-4bd7-a101-5236bf2afbce" xsi:nil="true"/>
    <Student_Groups xmlns="97c6e5db-c33c-4bd7-a101-5236bf2afbce">
      <UserInfo>
        <DisplayName/>
        <AccountId xsi:nil="true"/>
        <AccountType/>
      </UserInfo>
    </Student_Groups>
    <Math_Settings xmlns="97c6e5db-c33c-4bd7-a101-5236bf2afbce" xsi:nil="true"/>
    <Owner xmlns="97c6e5db-c33c-4bd7-a101-5236bf2afbce">
      <UserInfo>
        <DisplayName/>
        <AccountId xsi:nil="true"/>
        <AccountType/>
      </UserInfo>
    </Owner>
    <Students xmlns="97c6e5db-c33c-4bd7-a101-5236bf2afbce">
      <UserInfo>
        <DisplayName/>
        <AccountId xsi:nil="true"/>
        <AccountType/>
      </UserInfo>
    </Students>
    <Is_Collaboration_Space_Locked xmlns="97c6e5db-c33c-4bd7-a101-5236bf2afbc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6C90B901C3EC44825A78A1153541DA" ma:contentTypeVersion="27" ma:contentTypeDescription="Create a new document." ma:contentTypeScope="" ma:versionID="999fe549cf25460b4fcf88f84cab17f3">
  <xsd:schema xmlns:xsd="http://www.w3.org/2001/XMLSchema" xmlns:xs="http://www.w3.org/2001/XMLSchema" xmlns:p="http://schemas.microsoft.com/office/2006/metadata/properties" xmlns:ns3="45275255-e281-4b44-b903-5981a693d228" xmlns:ns4="97c6e5db-c33c-4bd7-a101-5236bf2afbce" targetNamespace="http://schemas.microsoft.com/office/2006/metadata/properties" ma:root="true" ma:fieldsID="2a08fd787345cebc6fbdbe03680d6c02" ns3:_="" ns4:_="">
    <xsd:import namespace="45275255-e281-4b44-b903-5981a693d228"/>
    <xsd:import namespace="97c6e5db-c33c-4bd7-a101-5236bf2afbc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NotebookType" minOccurs="0"/>
                <xsd:element ref="ns4:FolderType" minOccurs="0"/>
                <xsd:element ref="ns4:CultureName" minOccurs="0"/>
                <xsd:element ref="ns4:AppVersion" minOccurs="0"/>
                <xsd:element ref="ns4:TeamsChannelId" minOccurs="0"/>
                <xsd:element ref="ns4:Owner" minOccurs="0"/>
                <xsd:element ref="ns4:Math_Settings" minOccurs="0"/>
                <xsd:element ref="ns4:DefaultSectionNames" minOccurs="0"/>
                <xsd:element ref="ns4:Templates" minOccurs="0"/>
                <xsd:element ref="ns4:Teachers" minOccurs="0"/>
                <xsd:element ref="ns4:Students" minOccurs="0"/>
                <xsd:element ref="ns4:Student_Groups" minOccurs="0"/>
                <xsd:element ref="ns4:Distribution_Groups" minOccurs="0"/>
                <xsd:element ref="ns4:LMS_Mappings" minOccurs="0"/>
                <xsd:element ref="ns4:Invited_Teachers" minOccurs="0"/>
                <xsd:element ref="ns4:Invited_Students" minOccurs="0"/>
                <xsd:element ref="ns4:Self_Registration_Enabled" minOccurs="0"/>
                <xsd:element ref="ns4:Has_Teacher_Only_SectionGroup" minOccurs="0"/>
                <xsd:element ref="ns4:Is_Collaboration_Space_Locked" minOccurs="0"/>
                <xsd:element ref="ns4:IsNotebookLocked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275255-e281-4b44-b903-5981a693d22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c6e5db-c33c-4bd7-a101-5236bf2afb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3" nillable="true" ma:displayName="Notebook Type" ma:internalName="NotebookType">
      <xsd:simpleType>
        <xsd:restriction base="dms:Text"/>
      </xsd:simpleType>
    </xsd:element>
    <xsd:element name="FolderType" ma:index="14" nillable="true" ma:displayName="Folder Type" ma:internalName="FolderType">
      <xsd:simpleType>
        <xsd:restriction base="dms:Text"/>
      </xsd:simpleType>
    </xsd:element>
    <xsd:element name="CultureName" ma:index="15" nillable="true" ma:displayName="Culture Name" ma:internalName="CultureName">
      <xsd:simpleType>
        <xsd:restriction base="dms:Text"/>
      </xsd:simpleType>
    </xsd:element>
    <xsd:element name="AppVersion" ma:index="16" nillable="true" ma:displayName="App Version" ma:internalName="AppVersion">
      <xsd:simpleType>
        <xsd:restriction base="dms:Text"/>
      </xsd:simpleType>
    </xsd:element>
    <xsd:element name="TeamsChannelId" ma:index="17" nillable="true" ma:displayName="Teams Channel Id" ma:internalName="TeamsChannelId">
      <xsd:simpleType>
        <xsd:restriction base="dms:Text"/>
      </xsd:simpleType>
    </xsd:element>
    <xsd:element name="Owner" ma:index="18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9" nillable="true" ma:displayName="Math Settings" ma:internalName="Math_Settings">
      <xsd:simpleType>
        <xsd:restriction base="dms:Text"/>
      </xsd:simpleType>
    </xsd:element>
    <xsd:element name="DefaultSectionNames" ma:index="20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21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22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3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4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5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6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7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8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9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30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31" nillable="true" ma:displayName="Is Collaboration Space Locked" ma:internalName="Is_Collaboration_Space_Locked">
      <xsd:simpleType>
        <xsd:restriction base="dms:Boolean"/>
      </xsd:simpleType>
    </xsd:element>
    <xsd:element name="IsNotebookLocked" ma:index="32" nillable="true" ma:displayName="Is Notebook Locked" ma:internalName="IsNotebookLocked">
      <xsd:simpleType>
        <xsd:restriction base="dms:Boolean"/>
      </xsd:simpleType>
    </xsd:element>
    <xsd:element name="MediaServiceAutoKeyPoints" ma:index="3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7E49D3D-9BB5-4483-BACD-C57A47EAA186}">
  <ds:schemaRefs>
    <ds:schemaRef ds:uri="97c6e5db-c33c-4bd7-a101-5236bf2afbce"/>
    <ds:schemaRef ds:uri="http://www.w3.org/XML/1998/namespace"/>
    <ds:schemaRef ds:uri="http://purl.org/dc/elements/1.1/"/>
    <ds:schemaRef ds:uri="45275255-e281-4b44-b903-5981a693d228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B135F17-3837-4A0D-8708-59889F6AEE8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42F7DB0-A124-4449-9A22-ECCB9C9677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275255-e281-4b44-b903-5981a693d228"/>
    <ds:schemaRef ds:uri="97c6e5db-c33c-4bd7-a101-5236bf2afb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6323</TotalTime>
  <Words>654</Words>
  <Application>Microsoft Macintosh PowerPoint</Application>
  <PresentationFormat>On-screen Show (4:3)</PresentationFormat>
  <Paragraphs>106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Cambria Math</vt:lpstr>
      <vt:lpstr>Slack-Lato</vt:lpstr>
      <vt:lpstr>Office Theme</vt:lpstr>
      <vt:lpstr>Initial Project Presentation</vt:lpstr>
      <vt:lpstr>Identify yourself and your team</vt:lpstr>
      <vt:lpstr>Time Series Description</vt:lpstr>
      <vt:lpstr>Time Series Attributes</vt:lpstr>
      <vt:lpstr>Stationary / Non-Stationary </vt:lpstr>
      <vt:lpstr>Stationary / Non-Stationary</vt:lpstr>
      <vt:lpstr>ACFs and Spectral Densities just to explore</vt:lpstr>
      <vt:lpstr>EDA for Weather Attributes</vt:lpstr>
      <vt:lpstr>At least 2 candidate ARMA / ARIMA models</vt:lpstr>
      <vt:lpstr>At least 2 candidate ARMA / ARIMA models</vt:lpstr>
      <vt:lpstr>Next Phase Strategy / Analysis plan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Notation and Examples</dc:title>
  <cp:lastModifiedBy>Vaughn, Chandler</cp:lastModifiedBy>
  <cp:revision>236</cp:revision>
  <dcterms:created xsi:type="dcterms:W3CDTF">2020-01-07T12:56:45Z</dcterms:created>
  <dcterms:modified xsi:type="dcterms:W3CDTF">2020-03-20T22:09:48Z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0x010100016C90B901C3EC44825A78A1153541DA</vt:lpwstr>
  </property>
</Properties>
</file>